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594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37169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683879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46063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965828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15260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543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905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64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081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402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94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40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317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171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737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0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43051" y="1579281"/>
            <a:ext cx="6096000" cy="1673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9600" b="1" dirty="0" smtClean="0">
                <a:solidFill>
                  <a:prstClr val="black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الدرس الرابع </a:t>
            </a:r>
            <a:endParaRPr lang="en-US" sz="9600" b="1" dirty="0">
              <a:solidFill>
                <a:prstClr val="black"/>
              </a:solidFill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36765" y="3590960"/>
            <a:ext cx="3796937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4000" b="1" dirty="0">
                <a:solidFill>
                  <a:prstClr val="black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حل هيئة المعادلتين بمجهولين بطريقة </a:t>
            </a:r>
            <a:r>
              <a:rPr lang="ar-SA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المساواة (الإخترال)</a:t>
            </a:r>
            <a:endParaRPr lang="en-US" sz="4000" b="1" dirty="0">
              <a:solidFill>
                <a:prstClr val="black"/>
              </a:solidFill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07547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8274" y="2937818"/>
            <a:ext cx="8438606" cy="1512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4000" dirty="0" smtClean="0">
                <a:solidFill>
                  <a:prstClr val="black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1.يوجد بالهيئة معامل واحد من المعاملات متساوي.</a:t>
            </a: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4000" dirty="0" smtClean="0">
                <a:solidFill>
                  <a:prstClr val="black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2. المعاملات الموجودة بالهيئة مختلفات.</a:t>
            </a:r>
          </a:p>
        </p:txBody>
      </p:sp>
      <p:sp>
        <p:nvSpPr>
          <p:cNvPr id="5" name="Rectangle 4"/>
          <p:cNvSpPr/>
          <p:nvPr/>
        </p:nvSpPr>
        <p:spPr>
          <a:xfrm>
            <a:off x="1801951" y="1573056"/>
            <a:ext cx="8225969" cy="981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SA" sz="5400" b="1" dirty="0" smtClean="0">
                <a:solidFill>
                  <a:prstClr val="black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لطريقة التعويض، هنالك حالتين سنتعرف عليهما وهما: </a:t>
            </a:r>
          </a:p>
        </p:txBody>
      </p:sp>
    </p:spTree>
    <p:extLst>
      <p:ext uri="{BB962C8B-B14F-4D97-AF65-F5344CB8AC3E}">
        <p14:creationId xmlns:p14="http://schemas.microsoft.com/office/powerpoint/2010/main" val="2978690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22534" y="2452621"/>
            <a:ext cx="8225969" cy="1870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SA" sz="5400" b="1" dirty="0" smtClean="0">
                <a:solidFill>
                  <a:prstClr val="black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عزيزي التلميذ، التعرف على حالتين انتقال الى الاستدراج </a:t>
            </a:r>
          </a:p>
        </p:txBody>
      </p:sp>
    </p:spTree>
    <p:extLst>
      <p:ext uri="{BB962C8B-B14F-4D97-AF65-F5344CB8AC3E}">
        <p14:creationId xmlns:p14="http://schemas.microsoft.com/office/powerpoint/2010/main" val="2948729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14865" y="1825604"/>
            <a:ext cx="6775991" cy="1870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SA" sz="5400" b="1" dirty="0" smtClean="0">
                <a:solidFill>
                  <a:prstClr val="black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في الدرس السابق، تعلمنا الطريقة التعويض ، هيا بنا عزيزي التلميذ نتذكر من خلال مثال.</a:t>
            </a:r>
          </a:p>
        </p:txBody>
      </p:sp>
      <p:pic>
        <p:nvPicPr>
          <p:cNvPr id="1026" name="Picture 2" descr="كيف تفكر المرأة - المرسال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649" y="4744266"/>
            <a:ext cx="2623592" cy="2113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0311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40442" y="1177723"/>
            <a:ext cx="295946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54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معطاة الهيئة التالية: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762102" y="2246811"/>
                <a:ext cx="293041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102" y="2246811"/>
                <a:ext cx="2930418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762102" y="3030583"/>
                <a:ext cx="160883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102" y="3030583"/>
                <a:ext cx="1608838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Left Brace 7"/>
          <p:cNvSpPr/>
          <p:nvPr/>
        </p:nvSpPr>
        <p:spPr>
          <a:xfrm>
            <a:off x="3344091" y="2462254"/>
            <a:ext cx="235132" cy="78377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675697" y="4613254"/>
            <a:ext cx="71032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5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لنجد حلًا هيئة المعادلتين التعويض بطريقة علينا 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 descr="خنساء فلسطين - كيف تتخلصين من كثرة التفكير؟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79" y="1177723"/>
            <a:ext cx="2068966" cy="2453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682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5029" y="1117484"/>
            <a:ext cx="424346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54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اولًا: تبسيط المعادلة الأولى: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3297487" y="2318305"/>
                <a:ext cx="311508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7487" y="2318305"/>
                <a:ext cx="3115084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rved Down Arrow 5"/>
          <p:cNvSpPr/>
          <p:nvPr/>
        </p:nvSpPr>
        <p:spPr>
          <a:xfrm>
            <a:off x="3605349" y="2318305"/>
            <a:ext cx="404948" cy="11138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urved Down Arrow 6"/>
          <p:cNvSpPr/>
          <p:nvPr/>
        </p:nvSpPr>
        <p:spPr>
          <a:xfrm>
            <a:off x="3605349" y="2168434"/>
            <a:ext cx="1005840" cy="26125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605349" y="3045715"/>
                <a:ext cx="263238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SA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5349" y="3045715"/>
                <a:ext cx="2632387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605349" y="3775165"/>
                <a:ext cx="263238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5349" y="3775165"/>
                <a:ext cx="2632387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807823" y="4424167"/>
                <a:ext cx="200638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7823" y="4424167"/>
                <a:ext cx="2006383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4300678" y="5507967"/>
            <a:ext cx="351570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5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المعادلة </a:t>
            </a:r>
            <a:r>
              <a:rPr lang="ar-SA" sz="5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الأولى تكافئ: </a:t>
            </a:r>
            <a:r>
              <a:rPr lang="en-US" sz="5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sz="5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2294295" y="5754189"/>
                <a:ext cx="200638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4295" y="5754189"/>
                <a:ext cx="2006383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 descr="التفكير الإبداعي المصباح الكهربائي, ناقلات بابوا نيو غينيا, ضوء ...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02" r="25881" b="11373"/>
          <a:stretch/>
        </p:blipFill>
        <p:spPr bwMode="auto">
          <a:xfrm>
            <a:off x="9098498" y="1307728"/>
            <a:ext cx="352697" cy="542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260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352698" y="1099347"/>
                <a:ext cx="8673738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ar-SA" sz="5400" b="1" dirty="0" smtClean="0">
                    <a:solidFill>
                      <a:prstClr val="black"/>
                    </a:solidFill>
                    <a:latin typeface="Arabic Typesetting" panose="03020402040406030203" pitchFamily="66" charset="-78"/>
                    <a:cs typeface="Arabic Typesetting" panose="03020402040406030203" pitchFamily="66" charset="-78"/>
                  </a:rPr>
                  <a:t>نلاحظ أن المعادلة الثانية المجهول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Arabic Typesetting" panose="03020402040406030203" pitchFamily="66" charset="-78"/>
                      </a:rPr>
                      <m:t>𝑦</m:t>
                    </m:r>
                  </m:oMath>
                </a14:m>
                <a:r>
                  <a:rPr lang="ar-SA" sz="5400" b="1" dirty="0" smtClean="0">
                    <a:solidFill>
                      <a:prstClr val="black"/>
                    </a:solidFill>
                    <a:latin typeface="Arabic Typesetting" panose="03020402040406030203" pitchFamily="66" charset="-78"/>
                    <a:cs typeface="Arabic Typesetting" panose="03020402040406030203" pitchFamily="66" charset="-78"/>
                  </a:rPr>
                  <a:t>  بدلالة المجهول الاخر الّذي هو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Arabic Typesetting" panose="03020402040406030203" pitchFamily="66" charset="-78"/>
                      </a:rPr>
                      <m:t>𝑥</m:t>
                    </m:r>
                  </m:oMath>
                </a14:m>
                <a:r>
                  <a:rPr lang="ar-SA" sz="5400" b="1" dirty="0" smtClean="0">
                    <a:solidFill>
                      <a:prstClr val="black"/>
                    </a:solidFill>
                    <a:latin typeface="Arabic Typesetting" panose="03020402040406030203" pitchFamily="66" charset="-78"/>
                    <a:cs typeface="Arabic Typesetting" panose="03020402040406030203" pitchFamily="66" charset="-78"/>
                  </a:rPr>
                  <a:t> .</a:t>
                </a:r>
                <a:endParaRPr lang="en-US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698" y="1099347"/>
                <a:ext cx="8673738" cy="1754326"/>
              </a:xfrm>
              <a:prstGeom prst="rect">
                <a:avLst/>
              </a:prstGeom>
              <a:blipFill>
                <a:blip r:embed="rId2"/>
                <a:stretch>
                  <a:fillRect l="-2881" t="-9375" r="-1476" b="-232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1502229" y="3084900"/>
                <a:ext cx="7571102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ar-SA" sz="5400" b="1" dirty="0" smtClean="0">
                    <a:solidFill>
                      <a:schemeClr val="accent2">
                        <a:lumMod val="75000"/>
                      </a:schemeClr>
                    </a:solidFill>
                    <a:latin typeface="Arabic Typesetting" panose="03020402040406030203" pitchFamily="66" charset="-78"/>
                    <a:cs typeface="Arabic Typesetting" panose="03020402040406030203" pitchFamily="66" charset="-78"/>
                  </a:rPr>
                  <a:t>لذلك، فقط علينا التعويض تعبير الّذي يصف 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abic Typesetting" panose="03020402040406030203" pitchFamily="66" charset="-78"/>
                      </a:rPr>
                      <m:t>𝑦</m:t>
                    </m:r>
                  </m:oMath>
                </a14:m>
                <a:r>
                  <a:rPr lang="ar-SA" sz="5400" b="1" dirty="0" smtClean="0">
                    <a:solidFill>
                      <a:schemeClr val="accent2">
                        <a:lumMod val="75000"/>
                      </a:schemeClr>
                    </a:solidFill>
                    <a:latin typeface="Arabic Typesetting" panose="03020402040406030203" pitchFamily="66" charset="-78"/>
                    <a:cs typeface="Arabic Typesetting" panose="03020402040406030203" pitchFamily="66" charset="-78"/>
                  </a:rPr>
                  <a:t> (أي المعادلة الثانية) في معادلة الأولى.  </a:t>
                </a:r>
                <a:endParaRPr lang="en-US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2229" y="3084900"/>
                <a:ext cx="7571102" cy="1754326"/>
              </a:xfrm>
              <a:prstGeom prst="rect">
                <a:avLst/>
              </a:prstGeom>
              <a:blipFill>
                <a:blip r:embed="rId3"/>
                <a:stretch>
                  <a:fillRect l="-3060" t="-9375" r="-1449" b="-232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مدونة حي بن يقظان: &quot;النجمة الحكيمة&quot; قصة للأطفال بقلم: أسماء عبد المحسن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6437" y="1099347"/>
            <a:ext cx="723920" cy="726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067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756" y="1169735"/>
            <a:ext cx="91178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54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ثانيا</a:t>
            </a:r>
            <a:r>
              <a:rPr lang="ar-SA" sz="5400" b="1" dirty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: تعبير الّذي يصف  </a:t>
            </a:r>
            <a:r>
              <a:rPr lang="ar-SA" sz="4000" b="1" dirty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𝑦</a:t>
            </a:r>
            <a:r>
              <a:rPr lang="ar-SA" sz="5400" b="1" dirty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sz="54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 </a:t>
            </a:r>
            <a:r>
              <a:rPr lang="ar-SA" sz="5400" b="1" dirty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معادلة الأولى:</a:t>
            </a:r>
            <a:endParaRPr lang="en-US" dirty="0"/>
          </a:p>
        </p:txBody>
      </p:sp>
      <p:pic>
        <p:nvPicPr>
          <p:cNvPr id="3" name="Picture 2" descr="التفكير الإبداعي المصباح الكهربائي, ناقلات بابوا نيو غينيا, ضوء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02" r="25881" b="11373"/>
          <a:stretch/>
        </p:blipFill>
        <p:spPr bwMode="auto">
          <a:xfrm>
            <a:off x="9274629" y="1283034"/>
            <a:ext cx="352697" cy="542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371552" y="2366444"/>
            <a:ext cx="38699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لتذكير: تعبير </a:t>
            </a:r>
            <a:r>
              <a:rPr lang="ar-SA" sz="4000" b="1" dirty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الّذي يصف  </a:t>
            </a:r>
            <a:r>
              <a:rPr lang="ar-SA" sz="3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𝑦 هو :</a:t>
            </a:r>
            <a:r>
              <a:rPr lang="ar-SA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715692" y="2504943"/>
                <a:ext cx="160883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5692" y="2504943"/>
                <a:ext cx="1608838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399468" y="3638608"/>
                <a:ext cx="292567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9468" y="3638608"/>
                <a:ext cx="2925673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7453579" y="4279831"/>
            <a:ext cx="17059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ونحلّ المعادلة :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28709" y="3500109"/>
            <a:ext cx="15504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ونحصُل على: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59536" y="3473247"/>
            <a:ext cx="36231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اصبح لدينا معادلة بمجهول واحد.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449160" y="4633773"/>
                <a:ext cx="282628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ar-SA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SA" sz="2800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9160" y="4633773"/>
                <a:ext cx="2826287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4449160" y="5155535"/>
                <a:ext cx="282628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ar-SA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SA" sz="2800" b="0" i="1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9160" y="5155535"/>
                <a:ext cx="2826287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4930004" y="5677297"/>
                <a:ext cx="144154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SA" sz="2800" b="0" i="1" smtClean="0">
                          <a:latin typeface="Cambria Math" panose="02040503050406030204" pitchFamily="18" charset="0"/>
                        </a:rPr>
                        <m:t>17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0004" y="5677297"/>
                <a:ext cx="1441548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4837671" y="6175831"/>
                <a:ext cx="162621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ar-SA" sz="2800" i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17</m:t>
                      </m:r>
                    </m:oMath>
                  </m:oMathPara>
                </a14:m>
                <a:endParaRPr lang="en-US" sz="2800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7671" y="6175831"/>
                <a:ext cx="1626214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4521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2777" y="1141048"/>
            <a:ext cx="81773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SA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ثالثا: نعوّض الان قيمة </a:t>
            </a:r>
            <a:r>
              <a:rPr lang="en-US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x</a:t>
            </a:r>
            <a:r>
              <a:rPr lang="ar-SA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تعبير الّذي يصف </a:t>
            </a:r>
            <a:r>
              <a:rPr lang="en-US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y</a:t>
            </a:r>
            <a:r>
              <a:rPr lang="ar-SA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لنحصل على قيمة </a:t>
            </a:r>
            <a:r>
              <a:rPr lang="en-US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y</a:t>
            </a:r>
            <a:r>
              <a:rPr lang="ar-SA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  <a:endParaRPr lang="en-US" sz="1200" dirty="0">
              <a:solidFill>
                <a:prstClr val="black"/>
              </a:solidFill>
            </a:endParaRPr>
          </a:p>
        </p:txBody>
      </p:sp>
      <p:pic>
        <p:nvPicPr>
          <p:cNvPr id="3" name="Picture 2" descr="التفكير الإبداعي المصباح الكهربائي, ناقلات بابوا نيو غينيا, ضوء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02" r="25881" b="11373"/>
          <a:stretch/>
        </p:blipFill>
        <p:spPr bwMode="auto">
          <a:xfrm>
            <a:off x="9170126" y="1141048"/>
            <a:ext cx="352697" cy="542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892731" y="2073869"/>
                <a:ext cx="1993139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2731" y="2073869"/>
                <a:ext cx="1993139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084881" y="2844578"/>
                <a:ext cx="144642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US" sz="2800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881" y="2844578"/>
                <a:ext cx="1446422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5716151" y="3963330"/>
            <a:ext cx="14606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000" b="1" dirty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النقطة هي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387303" y="3981677"/>
            <a:ext cx="16001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000" b="1" dirty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(-17,-12)</a:t>
            </a:r>
            <a:r>
              <a:rPr lang="ar-SA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511310" y="5550038"/>
            <a:ext cx="47628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000" b="1" dirty="0">
                <a:solidFill>
                  <a:schemeClr val="accent2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sz="4000" b="1" dirty="0" smtClean="0">
                <a:solidFill>
                  <a:schemeClr val="accent2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 اجل التأكد من الإجابة علينا الفحص  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127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2777" y="1141048"/>
            <a:ext cx="81773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SA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رابعًا: لنتأكد من الإجابة علينا تعويض النقطة </a:t>
            </a:r>
            <a:r>
              <a:rPr lang="en-US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(-17,-12)</a:t>
            </a:r>
            <a:r>
              <a:rPr lang="ar-SA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في المعادلة الأولى:</a:t>
            </a:r>
            <a:endParaRPr lang="en-US" sz="12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3352387" y="2592977"/>
                <a:ext cx="404604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∙(−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17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)−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∙(−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12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387" y="2592977"/>
                <a:ext cx="4046044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774855" y="2377533"/>
                <a:ext cx="25968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4855" y="2377533"/>
                <a:ext cx="259686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5012969" y="4601305"/>
                <a:ext cx="97218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2969" y="4601305"/>
                <a:ext cx="972189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5855315" y="3362865"/>
                <a:ext cx="25968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5315" y="3362865"/>
                <a:ext cx="259686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4230659" y="3704863"/>
                <a:ext cx="226344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659" y="3704863"/>
                <a:ext cx="2263440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2" descr="علامة صح علامة صح, فحص, مارك, علامة صح PNG وملف PSD للتحميل مجانا ...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59" y="4477748"/>
            <a:ext cx="701637" cy="702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2339224" y="5143804"/>
            <a:ext cx="31598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000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إذن حل هيئة المعادلتين هو</a:t>
            </a:r>
            <a:endParaRPr lang="en-US" dirty="0">
              <a:solidFill>
                <a:prstClr val="black"/>
              </a:solidFill>
              <a:latin typeface="Rockwell" panose="02060603020205020403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2777" y="5143804"/>
            <a:ext cx="16001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000" b="1" dirty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(-17,-12)</a:t>
            </a:r>
            <a:r>
              <a:rPr lang="ar-SA" sz="4000" b="1" dirty="0" smtClean="0">
                <a:solidFill>
                  <a:prstClr val="black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541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14865" y="1825604"/>
            <a:ext cx="6775991" cy="2759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SA" sz="5400" b="1" dirty="0" smtClean="0">
                <a:solidFill>
                  <a:prstClr val="black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في هذا الدرس، سنتعرف على طريقة الأخرى جبرية حل هيئة المعادلتين خطّيتين، وهي طريقة المساواة (</a:t>
            </a:r>
            <a:r>
              <a:rPr lang="ar-SA" sz="5400" b="1" dirty="0" err="1" smtClean="0">
                <a:solidFill>
                  <a:prstClr val="black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الإختزال</a:t>
            </a:r>
            <a:r>
              <a:rPr lang="ar-SA" sz="5400" b="1" dirty="0" smtClean="0">
                <a:solidFill>
                  <a:prstClr val="black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1744764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859</TotalTime>
  <Words>348</Words>
  <Application>Microsoft Office PowerPoint</Application>
  <PresentationFormat>Widescreen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Arabic Typesetting</vt:lpstr>
      <vt:lpstr>Arial</vt:lpstr>
      <vt:lpstr>Calibri</vt:lpstr>
      <vt:lpstr>Cambria Math</vt:lpstr>
      <vt:lpstr>Rockwell</vt:lpstr>
      <vt:lpstr>Tahoma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Dima</dc:creator>
  <cp:lastModifiedBy>Dima</cp:lastModifiedBy>
  <cp:revision>13</cp:revision>
  <dcterms:created xsi:type="dcterms:W3CDTF">2020-06-06T18:51:24Z</dcterms:created>
  <dcterms:modified xsi:type="dcterms:W3CDTF">2020-06-07T09:11:10Z</dcterms:modified>
</cp:coreProperties>
</file>